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7" r:id="rId2"/>
    <p:sldId id="258" r:id="rId3"/>
    <p:sldId id="259" r:id="rId4"/>
    <p:sldId id="291" r:id="rId5"/>
    <p:sldId id="287" r:id="rId6"/>
    <p:sldId id="279" r:id="rId7"/>
    <p:sldId id="280" r:id="rId8"/>
    <p:sldId id="281" r:id="rId9"/>
    <p:sldId id="282" r:id="rId10"/>
    <p:sldId id="283" r:id="rId11"/>
    <p:sldId id="284" r:id="rId12"/>
    <p:sldId id="286" r:id="rId13"/>
    <p:sldId id="285" r:id="rId14"/>
    <p:sldId id="288" r:id="rId15"/>
    <p:sldId id="265" r:id="rId16"/>
    <p:sldId id="271" r:id="rId17"/>
    <p:sldId id="290" r:id="rId18"/>
    <p:sldId id="26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11" d="100"/>
          <a:sy n="111"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EA35-F7BA-4297-8FCF-877ECA362925}" type="datetimeFigureOut">
              <a:rPr lang="en-GB" smtClean="0"/>
              <a:t>04/06/2023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C1723-58DB-4DF6-B608-3C125DE32121}" type="slidenum">
              <a:rPr lang="en-GB" smtClean="0"/>
              <a:t>‹#›</a:t>
            </a:fld>
            <a:endParaRPr lang="en-GB"/>
          </a:p>
        </p:txBody>
      </p:sp>
    </p:spTree>
    <p:extLst>
      <p:ext uri="{BB962C8B-B14F-4D97-AF65-F5344CB8AC3E}">
        <p14:creationId xmlns:p14="http://schemas.microsoft.com/office/powerpoint/2010/main" val="67908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5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12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0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23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20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966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859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30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904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549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72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873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961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4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1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5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7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378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235854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3859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13475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20199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90009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03953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692931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7373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265196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3266971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106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03727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44599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696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213468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84516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309817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280721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47485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377199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84326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dirty="0"/>
          </a:p>
        </p:txBody>
      </p:sp>
    </p:spTree>
    <p:extLst>
      <p:ext uri="{BB962C8B-B14F-4D97-AF65-F5344CB8AC3E}">
        <p14:creationId xmlns:p14="http://schemas.microsoft.com/office/powerpoint/2010/main" val="3756763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a:srcRect b="4469"/>
          <a:stretch/>
        </p:blipFill>
        <p:spPr>
          <a:xfrm flipH="1">
            <a:off x="752099" y="739303"/>
            <a:ext cx="6825035" cy="5138983"/>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en-US" sz="2400" dirty="0"/>
              <a:t>Microsoft Movie Studio Market Analysis and Strategy for Success</a:t>
            </a:r>
            <a:endParaRPr lang="en-GB" sz="24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8408" y="3196628"/>
            <a:ext cx="4925188" cy="339247"/>
          </a:xfrm>
        </p:spPr>
        <p:txBody>
          <a:bodyPr rtlCol="0">
            <a:normAutofit fontScale="85000" lnSpcReduction="20000"/>
          </a:bodyPr>
          <a:lstStyle/>
          <a:p>
            <a:pPr rtl="0"/>
            <a:r>
              <a:rPr lang="en-US" dirty="0"/>
              <a:t>R</a:t>
            </a:r>
            <a:r>
              <a:rPr lang="en-GB" dirty="0"/>
              <a:t>andell Mwania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030192" y="1348755"/>
            <a:ext cx="4456927" cy="2231694"/>
          </a:xfrm>
        </p:spPr>
        <p:txBody>
          <a:bodyPr rtlCol="0">
            <a:normAutofit/>
          </a:bodyPr>
          <a:lstStyle/>
          <a:p>
            <a:pPr rtl="0"/>
            <a:r>
              <a:rPr lang="en-GB" sz="1800" dirty="0"/>
              <a:t>The titles with a high number of votes were relatively highly rated.</a:t>
            </a:r>
          </a:p>
          <a:p>
            <a:pPr rtl="0"/>
            <a:r>
              <a:rPr lang="en-GB" sz="1800" dirty="0"/>
              <a:t>It was also noted that there were titles with a considerable amount of votes that were poorly rated.</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average rating of the titles against the number of votes they received</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84245" y="1239102"/>
            <a:ext cx="6289687" cy="4794685"/>
          </a:xfrm>
          <a:prstGeom prst="rect">
            <a:avLst/>
          </a:prstGeom>
        </p:spPr>
      </p:pic>
    </p:spTree>
    <p:extLst>
      <p:ext uri="{BB962C8B-B14F-4D97-AF65-F5344CB8AC3E}">
        <p14:creationId xmlns:p14="http://schemas.microsoft.com/office/powerpoint/2010/main" val="167823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412676" y="1353787"/>
            <a:ext cx="5074444" cy="3574472"/>
          </a:xfrm>
        </p:spPr>
        <p:txBody>
          <a:bodyPr rtlCol="0">
            <a:normAutofit/>
          </a:bodyPr>
          <a:lstStyle/>
          <a:p>
            <a:pPr rtl="0"/>
            <a:r>
              <a:rPr lang="en-US" sz="1800" dirty="0"/>
              <a:t>From the domestic, mean and foreign gross against release Year graph above, we can see the movies are more successful in the foreign market over the years than in the domestic market.</a:t>
            </a:r>
          </a:p>
          <a:p>
            <a:pPr rtl="0"/>
            <a:r>
              <a:rPr lang="en-GB" sz="1800" dirty="0"/>
              <a:t>This can be attributed to the large foreign population compared to the relatively smaller domestic population.</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average rating of the titles against the number of votes they received</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94411" y="1236725"/>
            <a:ext cx="5861188" cy="4682693"/>
          </a:xfrm>
          <a:prstGeom prst="rect">
            <a:avLst/>
          </a:prstGeom>
        </p:spPr>
      </p:pic>
    </p:spTree>
    <p:extLst>
      <p:ext uri="{BB962C8B-B14F-4D97-AF65-F5344CB8AC3E}">
        <p14:creationId xmlns:p14="http://schemas.microsoft.com/office/powerpoint/2010/main" val="2743316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average rating of the titles against the foreign gross</a:t>
            </a:r>
            <a:endParaRPr lang="en-GB" dirty="0"/>
          </a:p>
        </p:txBody>
      </p:sp>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5" name="Picture 4">
            <a:extLst>
              <a:ext uri="{FF2B5EF4-FFF2-40B4-BE49-F238E27FC236}">
                <a16:creationId xmlns:a16="http://schemas.microsoft.com/office/drawing/2014/main" id="{BD92E672-905D-892E-17E5-6594C66ECF4E}"/>
              </a:ext>
            </a:extLst>
          </p:cNvPr>
          <p:cNvPicPr>
            <a:picLocks noChangeAspect="1"/>
          </p:cNvPicPr>
          <p:nvPr/>
        </p:nvPicPr>
        <p:blipFill>
          <a:blip r:embed="rId3"/>
          <a:stretch>
            <a:fillRect/>
          </a:stretch>
        </p:blipFill>
        <p:spPr>
          <a:xfrm>
            <a:off x="492964" y="1483655"/>
            <a:ext cx="5420087" cy="4269507"/>
          </a:xfrm>
          <a:prstGeom prst="rect">
            <a:avLst/>
          </a:prstGeom>
        </p:spPr>
      </p:pic>
      <p:sp>
        <p:nvSpPr>
          <p:cNvPr id="4" name="Text Placeholder 40">
            <a:extLst>
              <a:ext uri="{FF2B5EF4-FFF2-40B4-BE49-F238E27FC236}">
                <a16:creationId xmlns:a16="http://schemas.microsoft.com/office/drawing/2014/main" id="{896B3D23-F5CA-9310-F9D1-1ACC92929E0E}"/>
              </a:ext>
            </a:extLst>
          </p:cNvPr>
          <p:cNvSpPr txBox="1">
            <a:spLocks/>
          </p:cNvSpPr>
          <p:nvPr/>
        </p:nvSpPr>
        <p:spPr>
          <a:xfrm>
            <a:off x="6317220" y="1641764"/>
            <a:ext cx="5074444" cy="3574472"/>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From the rating against foreign gross, we can see that not only did the movies with a relatively higher rating gross more income in the foreign market but some poorly rated movies had a relatively high foreign gross as well.</a:t>
            </a:r>
          </a:p>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GB" sz="1800" b="0" i="0" u="none" strike="noStrike" kern="1200" cap="none" spc="100" normalizeH="0" baseline="0" noProof="0" dirty="0">
                <a:ln>
                  <a:noFill/>
                </a:ln>
                <a:solidFill>
                  <a:prstClr val="white"/>
                </a:solidFill>
                <a:effectLst/>
                <a:uLnTx/>
                <a:uFillTx/>
                <a:latin typeface="Bierstadt"/>
                <a:ea typeface="+mn-ea"/>
                <a:cs typeface="+mn-cs"/>
              </a:rPr>
              <a:t>This can be attributed to the large foreign population compared to the relatively smaller domestic population.</a:t>
            </a:r>
          </a:p>
        </p:txBody>
      </p:sp>
    </p:spTree>
    <p:extLst>
      <p:ext uri="{BB962C8B-B14F-4D97-AF65-F5344CB8AC3E}">
        <p14:creationId xmlns:p14="http://schemas.microsoft.com/office/powerpoint/2010/main" val="43376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average rating of the titles against the domestic gross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94411" y="1615043"/>
            <a:ext cx="5387657" cy="4304373"/>
          </a:xfrm>
          <a:prstGeom prst="rect">
            <a:avLst/>
          </a:prstGeom>
        </p:spPr>
      </p:pic>
      <p:sp>
        <p:nvSpPr>
          <p:cNvPr id="6" name="Text Placeholder 40">
            <a:extLst>
              <a:ext uri="{FF2B5EF4-FFF2-40B4-BE49-F238E27FC236}">
                <a16:creationId xmlns:a16="http://schemas.microsoft.com/office/drawing/2014/main" id="{073FE77C-45B4-6F49-A187-D5C60FA09077}"/>
              </a:ext>
            </a:extLst>
          </p:cNvPr>
          <p:cNvSpPr txBox="1">
            <a:spLocks/>
          </p:cNvSpPr>
          <p:nvPr/>
        </p:nvSpPr>
        <p:spPr>
          <a:xfrm>
            <a:off x="6317220" y="1979993"/>
            <a:ext cx="5074444" cy="3574472"/>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From the rating against domestic gross, we can see the movies with a relatively higher rating grossed more income in the domestic market.</a:t>
            </a:r>
          </a:p>
        </p:txBody>
      </p:sp>
    </p:spTree>
    <p:extLst>
      <p:ext uri="{BB962C8B-B14F-4D97-AF65-F5344CB8AC3E}">
        <p14:creationId xmlns:p14="http://schemas.microsoft.com/office/powerpoint/2010/main" val="237073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Number of Movies by Start Year</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94411" y="1630252"/>
            <a:ext cx="5387657" cy="4273954"/>
          </a:xfrm>
          <a:prstGeom prst="rect">
            <a:avLst/>
          </a:prstGeom>
        </p:spPr>
      </p:pic>
      <p:sp>
        <p:nvSpPr>
          <p:cNvPr id="6" name="Text Placeholder 40">
            <a:extLst>
              <a:ext uri="{FF2B5EF4-FFF2-40B4-BE49-F238E27FC236}">
                <a16:creationId xmlns:a16="http://schemas.microsoft.com/office/drawing/2014/main" id="{073FE77C-45B4-6F49-A187-D5C60FA09077}"/>
              </a:ext>
            </a:extLst>
          </p:cNvPr>
          <p:cNvSpPr txBox="1">
            <a:spLocks/>
          </p:cNvSpPr>
          <p:nvPr/>
        </p:nvSpPr>
        <p:spPr>
          <a:xfrm>
            <a:off x="6317220" y="1979993"/>
            <a:ext cx="5074444" cy="3574472"/>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From the Number of Movies by Start Year, we can see the number of movies being released has dropped.</a:t>
            </a:r>
          </a:p>
        </p:txBody>
      </p:sp>
    </p:spTree>
    <p:extLst>
      <p:ext uri="{BB962C8B-B14F-4D97-AF65-F5344CB8AC3E}">
        <p14:creationId xmlns:p14="http://schemas.microsoft.com/office/powerpoint/2010/main" val="424314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157269" y="1609772"/>
            <a:ext cx="5334461" cy="2071579"/>
          </a:xfrm>
        </p:spPr>
        <p:txBody>
          <a:bodyPr rtlCol="0">
            <a:normAutofit/>
          </a:bodyPr>
          <a:lstStyle/>
          <a:p>
            <a:pPr rtl="0"/>
            <a:r>
              <a:rPr lang="en-GB" sz="1800" dirty="0"/>
              <a:t>The runtime minutes of the movies can be seen rising.</a:t>
            </a:r>
          </a:p>
          <a:p>
            <a:pPr rtl="0"/>
            <a:r>
              <a:rPr lang="en-GB" sz="1800" dirty="0"/>
              <a:t>This shows the change in the audience preference.</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Average runtime over the years</a:t>
            </a:r>
            <a:endParaRPr lang="en-GB" dirty="0"/>
          </a:p>
        </p:txBody>
      </p:sp>
      <p:pic>
        <p:nvPicPr>
          <p:cNvPr id="5" name="Picture 4">
            <a:extLst>
              <a:ext uri="{FF2B5EF4-FFF2-40B4-BE49-F238E27FC236}">
                <a16:creationId xmlns:a16="http://schemas.microsoft.com/office/drawing/2014/main" id="{706A29D2-D41E-0994-B152-EEB645BBE7DA}"/>
              </a:ext>
            </a:extLst>
          </p:cNvPr>
          <p:cNvPicPr>
            <a:picLocks noChangeAspect="1"/>
          </p:cNvPicPr>
          <p:nvPr/>
        </p:nvPicPr>
        <p:blipFill>
          <a:blip r:embed="rId3"/>
          <a:srcRect/>
          <a:stretch/>
        </p:blipFill>
        <p:spPr>
          <a:xfrm>
            <a:off x="332205" y="1294477"/>
            <a:ext cx="5568677" cy="4417554"/>
          </a:xfrm>
          <a:prstGeom prst="rect">
            <a:avLst/>
          </a:prstGeom>
        </p:spPr>
      </p:pic>
    </p:spTree>
    <p:extLst>
      <p:ext uri="{BB962C8B-B14F-4D97-AF65-F5344CB8AC3E}">
        <p14:creationId xmlns:p14="http://schemas.microsoft.com/office/powerpoint/2010/main" val="1057146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333829" y="523420"/>
            <a:ext cx="6090719" cy="735364"/>
          </a:xfrm>
        </p:spPr>
        <p:txBody>
          <a:bodyPr rtlCol="0"/>
          <a:lstStyle/>
          <a:p>
            <a:pPr rtl="0"/>
            <a:r>
              <a:rPr lang="en-GB" dirty="0"/>
              <a:t>films that amassed the highest revenue</a:t>
            </a:r>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graphicFrame>
        <p:nvGraphicFramePr>
          <p:cNvPr id="5" name="Table 5">
            <a:extLst>
              <a:ext uri="{FF2B5EF4-FFF2-40B4-BE49-F238E27FC236}">
                <a16:creationId xmlns:a16="http://schemas.microsoft.com/office/drawing/2014/main" id="{F73DA7D9-9BFB-CE72-9522-F79D9E58E55C}"/>
              </a:ext>
            </a:extLst>
          </p:cNvPr>
          <p:cNvGraphicFramePr>
            <a:graphicFrameLocks noGrp="1"/>
          </p:cNvGraphicFramePr>
          <p:nvPr/>
        </p:nvGraphicFramePr>
        <p:xfrm>
          <a:off x="333830" y="1460667"/>
          <a:ext cx="6090720" cy="4790788"/>
        </p:xfrm>
        <a:graphic>
          <a:graphicData uri="http://schemas.openxmlformats.org/drawingml/2006/table">
            <a:tbl>
              <a:tblPr firstRow="1" bandRow="1">
                <a:tableStyleId>{5C22544A-7EE6-4342-B048-85BDC9FD1C3A}</a:tableStyleId>
              </a:tblPr>
              <a:tblGrid>
                <a:gridCol w="2030240">
                  <a:extLst>
                    <a:ext uri="{9D8B030D-6E8A-4147-A177-3AD203B41FA5}">
                      <a16:colId xmlns:a16="http://schemas.microsoft.com/office/drawing/2014/main" val="3246686183"/>
                    </a:ext>
                  </a:extLst>
                </a:gridCol>
                <a:gridCol w="2030240">
                  <a:extLst>
                    <a:ext uri="{9D8B030D-6E8A-4147-A177-3AD203B41FA5}">
                      <a16:colId xmlns:a16="http://schemas.microsoft.com/office/drawing/2014/main" val="1316098270"/>
                    </a:ext>
                  </a:extLst>
                </a:gridCol>
                <a:gridCol w="2030240">
                  <a:extLst>
                    <a:ext uri="{9D8B030D-6E8A-4147-A177-3AD203B41FA5}">
                      <a16:colId xmlns:a16="http://schemas.microsoft.com/office/drawing/2014/main" val="2906478504"/>
                    </a:ext>
                  </a:extLst>
                </a:gridCol>
              </a:tblGrid>
              <a:tr h="644914">
                <a:tc>
                  <a:txBody>
                    <a:bodyPr/>
                    <a:lstStyle/>
                    <a:p>
                      <a:r>
                        <a:rPr lang="en-GB" sz="1800" b="1" i="0" kern="1200" dirty="0">
                          <a:solidFill>
                            <a:schemeClr val="lt1"/>
                          </a:solidFill>
                          <a:effectLst/>
                          <a:latin typeface="+mn-lt"/>
                          <a:ea typeface="+mn-ea"/>
                          <a:cs typeface="+mn-cs"/>
                        </a:rPr>
                        <a:t>Primary Title</a:t>
                      </a:r>
                      <a:endParaRPr lang="en-GB" dirty="0"/>
                    </a:p>
                  </a:txBody>
                  <a:tcPr/>
                </a:tc>
                <a:tc>
                  <a:txBody>
                    <a:bodyPr/>
                    <a:lstStyle/>
                    <a:p>
                      <a:r>
                        <a:rPr lang="en-GB" sz="1800" b="1" i="0" kern="1200" dirty="0">
                          <a:solidFill>
                            <a:schemeClr val="lt1"/>
                          </a:solidFill>
                          <a:effectLst/>
                          <a:latin typeface="+mn-lt"/>
                          <a:ea typeface="+mn-ea"/>
                          <a:cs typeface="+mn-cs"/>
                        </a:rPr>
                        <a:t>Revenue</a:t>
                      </a:r>
                      <a:endParaRPr lang="en-GB" dirty="0"/>
                    </a:p>
                  </a:txBody>
                  <a:tcPr/>
                </a:tc>
                <a:tc>
                  <a:txBody>
                    <a:bodyPr/>
                    <a:lstStyle/>
                    <a:p>
                      <a:r>
                        <a:rPr lang="en-GB" sz="1800" b="1" i="0" kern="1200" dirty="0">
                          <a:solidFill>
                            <a:schemeClr val="lt1"/>
                          </a:solidFill>
                          <a:effectLst/>
                          <a:latin typeface="+mn-lt"/>
                          <a:ea typeface="+mn-ea"/>
                          <a:cs typeface="+mn-cs"/>
                        </a:rPr>
                        <a:t>Production Budget</a:t>
                      </a:r>
                      <a:endParaRPr lang="en-GB" dirty="0"/>
                    </a:p>
                  </a:txBody>
                  <a:tcPr/>
                </a:tc>
                <a:extLst>
                  <a:ext uri="{0D108BD9-81ED-4DB2-BD59-A6C34878D82A}">
                    <a16:rowId xmlns:a16="http://schemas.microsoft.com/office/drawing/2014/main" val="3767252024"/>
                  </a:ext>
                </a:extLst>
              </a:tr>
              <a:tr h="368522">
                <a:tc>
                  <a:txBody>
                    <a:bodyPr/>
                    <a:lstStyle/>
                    <a:p>
                      <a:r>
                        <a:rPr lang="en-GB" sz="1800" b="0" i="0" kern="1200" dirty="0">
                          <a:solidFill>
                            <a:schemeClr val="dk1"/>
                          </a:solidFill>
                          <a:effectLst/>
                          <a:latin typeface="+mn-lt"/>
                          <a:ea typeface="+mn-ea"/>
                          <a:cs typeface="+mn-cs"/>
                        </a:rPr>
                        <a:t>Black Panther</a:t>
                      </a:r>
                      <a:endParaRPr lang="en-GB" dirty="0"/>
                    </a:p>
                  </a:txBody>
                  <a:tcPr/>
                </a:tc>
                <a:tc>
                  <a:txBody>
                    <a:bodyPr/>
                    <a:lstStyle/>
                    <a:p>
                      <a:r>
                        <a:rPr lang="en-GB" sz="1800" b="0" i="0" kern="1200" dirty="0">
                          <a:solidFill>
                            <a:schemeClr val="dk1"/>
                          </a:solidFill>
                          <a:effectLst/>
                          <a:latin typeface="+mn-lt"/>
                          <a:ea typeface="+mn-ea"/>
                          <a:cs typeface="+mn-cs"/>
                        </a:rPr>
                        <a:t>1,147,000,000</a:t>
                      </a:r>
                      <a:endParaRPr lang="en-GB" dirty="0"/>
                    </a:p>
                  </a:txBody>
                  <a:tcPr/>
                </a:tc>
                <a:tc>
                  <a:txBody>
                    <a:bodyPr/>
                    <a:lstStyle/>
                    <a:p>
                      <a:r>
                        <a:rPr lang="en-GB" sz="1800" b="0" i="0" kern="1200" dirty="0">
                          <a:solidFill>
                            <a:schemeClr val="dk1"/>
                          </a:solidFill>
                          <a:effectLst/>
                          <a:latin typeface="+mn-lt"/>
                          <a:ea typeface="+mn-ea"/>
                          <a:cs typeface="+mn-cs"/>
                        </a:rPr>
                        <a:t>200,000,000</a:t>
                      </a:r>
                      <a:endParaRPr lang="en-GB" dirty="0"/>
                    </a:p>
                  </a:txBody>
                  <a:tcPr/>
                </a:tc>
                <a:extLst>
                  <a:ext uri="{0D108BD9-81ED-4DB2-BD59-A6C34878D82A}">
                    <a16:rowId xmlns:a16="http://schemas.microsoft.com/office/drawing/2014/main" val="1150767510"/>
                  </a:ext>
                </a:extLst>
              </a:tr>
              <a:tr h="644914">
                <a:tc>
                  <a:txBody>
                    <a:bodyPr/>
                    <a:lstStyle/>
                    <a:p>
                      <a:r>
                        <a:rPr lang="en-GB" sz="1800" b="0" i="0" kern="1200" dirty="0">
                          <a:solidFill>
                            <a:schemeClr val="dk1"/>
                          </a:solidFill>
                          <a:effectLst/>
                          <a:latin typeface="+mn-lt"/>
                          <a:ea typeface="+mn-ea"/>
                          <a:cs typeface="+mn-cs"/>
                        </a:rPr>
                        <a:t>Jurassic World: Fallen Kingdom</a:t>
                      </a:r>
                      <a:endParaRPr lang="en-GB" dirty="0"/>
                    </a:p>
                  </a:txBody>
                  <a:tcPr/>
                </a:tc>
                <a:tc>
                  <a:txBody>
                    <a:bodyPr/>
                    <a:lstStyle/>
                    <a:p>
                      <a:r>
                        <a:rPr lang="en-GB" sz="1800" b="0" i="0" kern="1200" dirty="0">
                          <a:solidFill>
                            <a:schemeClr val="dk1"/>
                          </a:solidFill>
                          <a:effectLst/>
                          <a:latin typeface="+mn-lt"/>
                          <a:ea typeface="+mn-ea"/>
                          <a:cs typeface="+mn-cs"/>
                        </a:rPr>
                        <a:t>1,139,500,000</a:t>
                      </a:r>
                      <a:endParaRPr lang="en-GB" dirty="0"/>
                    </a:p>
                  </a:txBody>
                  <a:tcPr/>
                </a:tc>
                <a:tc>
                  <a:txBody>
                    <a:bodyPr/>
                    <a:lstStyle/>
                    <a:p>
                      <a:r>
                        <a:rPr lang="en-GB" sz="1800" b="0" i="0" kern="1200" dirty="0">
                          <a:solidFill>
                            <a:schemeClr val="dk1"/>
                          </a:solidFill>
                          <a:effectLst/>
                          <a:latin typeface="+mn-lt"/>
                          <a:ea typeface="+mn-ea"/>
                          <a:cs typeface="+mn-cs"/>
                        </a:rPr>
                        <a:t>170,000,000</a:t>
                      </a:r>
                      <a:endParaRPr lang="en-GB" dirty="0"/>
                    </a:p>
                  </a:txBody>
                  <a:tcPr/>
                </a:tc>
                <a:extLst>
                  <a:ext uri="{0D108BD9-81ED-4DB2-BD59-A6C34878D82A}">
                    <a16:rowId xmlns:a16="http://schemas.microsoft.com/office/drawing/2014/main" val="231884143"/>
                  </a:ext>
                </a:extLst>
              </a:tr>
              <a:tr h="368522">
                <a:tc>
                  <a:txBody>
                    <a:bodyPr/>
                    <a:lstStyle/>
                    <a:p>
                      <a:r>
                        <a:rPr lang="en-GB" sz="1800" b="0" i="0" kern="1200" dirty="0">
                          <a:solidFill>
                            <a:schemeClr val="dk1"/>
                          </a:solidFill>
                          <a:effectLst/>
                          <a:latin typeface="+mn-lt"/>
                          <a:ea typeface="+mn-ea"/>
                          <a:cs typeface="+mn-cs"/>
                        </a:rPr>
                        <a:t>Frozen</a:t>
                      </a:r>
                      <a:endParaRPr lang="en-GB" dirty="0"/>
                    </a:p>
                  </a:txBody>
                  <a:tcPr/>
                </a:tc>
                <a:tc>
                  <a:txBody>
                    <a:bodyPr/>
                    <a:lstStyle/>
                    <a:p>
                      <a:r>
                        <a:rPr lang="en-GB" sz="1800" b="0" i="0" kern="1200" dirty="0">
                          <a:solidFill>
                            <a:schemeClr val="dk1"/>
                          </a:solidFill>
                          <a:effectLst/>
                          <a:latin typeface="+mn-lt"/>
                          <a:ea typeface="+mn-ea"/>
                          <a:cs typeface="+mn-cs"/>
                        </a:rPr>
                        <a:t>1,126,400,000</a:t>
                      </a:r>
                      <a:endParaRPr lang="en-GB" dirty="0"/>
                    </a:p>
                  </a:txBody>
                  <a:tcPr/>
                </a:tc>
                <a:tc>
                  <a:txBody>
                    <a:bodyPr/>
                    <a:lstStyle/>
                    <a:p>
                      <a:r>
                        <a:rPr lang="en-GB" sz="1800" b="0" i="0" kern="1200" dirty="0">
                          <a:solidFill>
                            <a:schemeClr val="dk1"/>
                          </a:solidFill>
                          <a:effectLst/>
                          <a:latin typeface="+mn-lt"/>
                          <a:ea typeface="+mn-ea"/>
                          <a:cs typeface="+mn-cs"/>
                        </a:rPr>
                        <a:t>150,000,000</a:t>
                      </a:r>
                      <a:endParaRPr lang="en-GB" dirty="0"/>
                    </a:p>
                  </a:txBody>
                  <a:tcPr/>
                </a:tc>
                <a:extLst>
                  <a:ext uri="{0D108BD9-81ED-4DB2-BD59-A6C34878D82A}">
                    <a16:rowId xmlns:a16="http://schemas.microsoft.com/office/drawing/2014/main" val="3974971773"/>
                  </a:ext>
                </a:extLst>
              </a:tr>
              <a:tr h="368522">
                <a:tc>
                  <a:txBody>
                    <a:bodyPr/>
                    <a:lstStyle/>
                    <a:p>
                      <a:r>
                        <a:rPr lang="en-GB" sz="1800" b="0" i="0" kern="1200" dirty="0">
                          <a:solidFill>
                            <a:schemeClr val="dk1"/>
                          </a:solidFill>
                          <a:effectLst/>
                          <a:latin typeface="+mn-lt"/>
                          <a:ea typeface="+mn-ea"/>
                          <a:cs typeface="+mn-cs"/>
                        </a:rPr>
                        <a:t>Minions</a:t>
                      </a:r>
                      <a:endParaRPr lang="en-GB" dirty="0"/>
                    </a:p>
                  </a:txBody>
                  <a:tcPr/>
                </a:tc>
                <a:tc>
                  <a:txBody>
                    <a:bodyPr/>
                    <a:lstStyle/>
                    <a:p>
                      <a:r>
                        <a:rPr lang="en-GB" sz="1800" b="0" i="0" kern="1200" dirty="0">
                          <a:solidFill>
                            <a:schemeClr val="dk1"/>
                          </a:solidFill>
                          <a:effectLst/>
                          <a:latin typeface="+mn-lt"/>
                          <a:ea typeface="+mn-ea"/>
                          <a:cs typeface="+mn-cs"/>
                        </a:rPr>
                        <a:t>1,085,400,000</a:t>
                      </a:r>
                      <a:endParaRPr lang="en-GB" dirty="0"/>
                    </a:p>
                  </a:txBody>
                  <a:tcPr/>
                </a:tc>
                <a:tc>
                  <a:txBody>
                    <a:bodyPr/>
                    <a:lstStyle/>
                    <a:p>
                      <a:r>
                        <a:rPr lang="en-GB" sz="1800" b="0" i="0" kern="1200" dirty="0">
                          <a:solidFill>
                            <a:schemeClr val="dk1"/>
                          </a:solidFill>
                          <a:effectLst/>
                          <a:latin typeface="+mn-lt"/>
                          <a:ea typeface="+mn-ea"/>
                          <a:cs typeface="+mn-cs"/>
                        </a:rPr>
                        <a:t>74,000,000</a:t>
                      </a:r>
                      <a:endParaRPr lang="en-GB" dirty="0"/>
                    </a:p>
                  </a:txBody>
                  <a:tcPr/>
                </a:tc>
                <a:extLst>
                  <a:ext uri="{0D108BD9-81ED-4DB2-BD59-A6C34878D82A}">
                    <a16:rowId xmlns:a16="http://schemas.microsoft.com/office/drawing/2014/main" val="3183894071"/>
                  </a:ext>
                </a:extLst>
              </a:tr>
              <a:tr h="644914">
                <a:tc>
                  <a:txBody>
                    <a:bodyPr/>
                    <a:lstStyle/>
                    <a:p>
                      <a:r>
                        <a:rPr lang="en-GB" sz="1800" b="0" i="0" kern="1200" dirty="0">
                          <a:solidFill>
                            <a:schemeClr val="dk1"/>
                          </a:solidFill>
                          <a:effectLst/>
                          <a:latin typeface="+mn-lt"/>
                          <a:ea typeface="+mn-ea"/>
                          <a:cs typeface="+mn-cs"/>
                        </a:rPr>
                        <a:t>Avengers: Age of Ultron</a:t>
                      </a:r>
                      <a:endParaRPr lang="en-GB" dirty="0"/>
                    </a:p>
                  </a:txBody>
                  <a:tcPr/>
                </a:tc>
                <a:tc>
                  <a:txBody>
                    <a:bodyPr/>
                    <a:lstStyle/>
                    <a:p>
                      <a:r>
                        <a:rPr lang="en-GB" sz="1800" b="0" i="0" kern="1200" dirty="0">
                          <a:solidFill>
                            <a:schemeClr val="dk1"/>
                          </a:solidFill>
                          <a:effectLst/>
                          <a:latin typeface="+mn-lt"/>
                          <a:ea typeface="+mn-ea"/>
                          <a:cs typeface="+mn-cs"/>
                        </a:rPr>
                        <a:t>1,074,800,000</a:t>
                      </a:r>
                      <a:endParaRPr lang="en-GB" dirty="0"/>
                    </a:p>
                  </a:txBody>
                  <a:tcPr/>
                </a:tc>
                <a:tc>
                  <a:txBody>
                    <a:bodyPr/>
                    <a:lstStyle/>
                    <a:p>
                      <a:r>
                        <a:rPr lang="en-GB" sz="1800" b="0" i="0" kern="1200" dirty="0">
                          <a:solidFill>
                            <a:schemeClr val="dk1"/>
                          </a:solidFill>
                          <a:effectLst/>
                          <a:latin typeface="+mn-lt"/>
                          <a:ea typeface="+mn-ea"/>
                          <a:cs typeface="+mn-cs"/>
                        </a:rPr>
                        <a:t>330,600,000</a:t>
                      </a:r>
                      <a:endParaRPr lang="en-GB" dirty="0"/>
                    </a:p>
                  </a:txBody>
                  <a:tcPr/>
                </a:tc>
                <a:extLst>
                  <a:ext uri="{0D108BD9-81ED-4DB2-BD59-A6C34878D82A}">
                    <a16:rowId xmlns:a16="http://schemas.microsoft.com/office/drawing/2014/main" val="4097449594"/>
                  </a:ext>
                </a:extLst>
              </a:tr>
              <a:tr h="368522">
                <a:tc>
                  <a:txBody>
                    <a:bodyPr/>
                    <a:lstStyle/>
                    <a:p>
                      <a:r>
                        <a:rPr lang="en-GB" sz="1800" b="0" i="0" kern="1200" dirty="0">
                          <a:solidFill>
                            <a:schemeClr val="dk1"/>
                          </a:solidFill>
                          <a:effectLst/>
                          <a:latin typeface="+mn-lt"/>
                          <a:ea typeface="+mn-ea"/>
                          <a:cs typeface="+mn-cs"/>
                        </a:rPr>
                        <a:t>Incredibles 2</a:t>
                      </a:r>
                      <a:endParaRPr lang="en-GB" dirty="0"/>
                    </a:p>
                  </a:txBody>
                  <a:tcPr/>
                </a:tc>
                <a:tc>
                  <a:txBody>
                    <a:bodyPr/>
                    <a:lstStyle/>
                    <a:p>
                      <a:r>
                        <a:rPr lang="en-GB" sz="1800" b="0" i="0" kern="1200" dirty="0">
                          <a:solidFill>
                            <a:schemeClr val="dk1"/>
                          </a:solidFill>
                          <a:effectLst/>
                          <a:latin typeface="+mn-lt"/>
                          <a:ea typeface="+mn-ea"/>
                          <a:cs typeface="+mn-cs"/>
                        </a:rPr>
                        <a:t>1,042,800,000</a:t>
                      </a:r>
                      <a:endParaRPr lang="en-GB" dirty="0"/>
                    </a:p>
                  </a:txBody>
                  <a:tcPr/>
                </a:tc>
                <a:tc>
                  <a:txBody>
                    <a:bodyPr/>
                    <a:lstStyle/>
                    <a:p>
                      <a:r>
                        <a:rPr lang="en-GB" sz="1800" b="0" i="0" kern="1200" dirty="0">
                          <a:solidFill>
                            <a:schemeClr val="dk1"/>
                          </a:solidFill>
                          <a:effectLst/>
                          <a:latin typeface="+mn-lt"/>
                          <a:ea typeface="+mn-ea"/>
                          <a:cs typeface="+mn-cs"/>
                        </a:rPr>
                        <a:t>200,000,000</a:t>
                      </a:r>
                      <a:endParaRPr lang="en-GB" dirty="0"/>
                    </a:p>
                  </a:txBody>
                  <a:tcPr/>
                </a:tc>
                <a:extLst>
                  <a:ext uri="{0D108BD9-81ED-4DB2-BD59-A6C34878D82A}">
                    <a16:rowId xmlns:a16="http://schemas.microsoft.com/office/drawing/2014/main" val="154247655"/>
                  </a:ext>
                </a:extLst>
              </a:tr>
              <a:tr h="368522">
                <a:tc>
                  <a:txBody>
                    <a:bodyPr/>
                    <a:lstStyle/>
                    <a:p>
                      <a:r>
                        <a:rPr lang="en-GB" sz="1800" b="0" i="0" kern="1200" dirty="0">
                          <a:solidFill>
                            <a:schemeClr val="dk1"/>
                          </a:solidFill>
                          <a:effectLst/>
                          <a:latin typeface="+mn-lt"/>
                          <a:ea typeface="+mn-ea"/>
                          <a:cs typeface="+mn-cs"/>
                        </a:rPr>
                        <a:t>Aqua man</a:t>
                      </a:r>
                      <a:endParaRPr lang="en-GB" dirty="0"/>
                    </a:p>
                  </a:txBody>
                  <a:tcPr/>
                </a:tc>
                <a:tc>
                  <a:txBody>
                    <a:bodyPr/>
                    <a:lstStyle/>
                    <a:p>
                      <a:r>
                        <a:rPr lang="en-GB" sz="1800" b="0" i="0" kern="1200" dirty="0">
                          <a:solidFill>
                            <a:schemeClr val="dk1"/>
                          </a:solidFill>
                          <a:effectLst/>
                          <a:latin typeface="+mn-lt"/>
                          <a:ea typeface="+mn-ea"/>
                          <a:cs typeface="+mn-cs"/>
                        </a:rPr>
                        <a:t>987,800,000</a:t>
                      </a:r>
                      <a:endParaRPr lang="en-GB" dirty="0"/>
                    </a:p>
                  </a:txBody>
                  <a:tcPr/>
                </a:tc>
                <a:tc>
                  <a:txBody>
                    <a:bodyPr/>
                    <a:lstStyle/>
                    <a:p>
                      <a:r>
                        <a:rPr lang="en-GB" sz="1800" b="0" i="0" kern="1200" dirty="0">
                          <a:solidFill>
                            <a:schemeClr val="dk1"/>
                          </a:solidFill>
                          <a:effectLst/>
                          <a:latin typeface="+mn-lt"/>
                          <a:ea typeface="+mn-ea"/>
                          <a:cs typeface="+mn-cs"/>
                        </a:rPr>
                        <a:t>160,000,000</a:t>
                      </a:r>
                      <a:endParaRPr lang="en-GB" dirty="0"/>
                    </a:p>
                  </a:txBody>
                  <a:tcPr/>
                </a:tc>
                <a:extLst>
                  <a:ext uri="{0D108BD9-81ED-4DB2-BD59-A6C34878D82A}">
                    <a16:rowId xmlns:a16="http://schemas.microsoft.com/office/drawing/2014/main" val="1349847365"/>
                  </a:ext>
                </a:extLst>
              </a:tr>
              <a:tr h="368522">
                <a:tc>
                  <a:txBody>
                    <a:bodyPr/>
                    <a:lstStyle/>
                    <a:p>
                      <a:r>
                        <a:rPr lang="en-GB" sz="1800" b="0" i="0" kern="1200" dirty="0">
                          <a:solidFill>
                            <a:schemeClr val="dk1"/>
                          </a:solidFill>
                          <a:effectLst/>
                          <a:latin typeface="+mn-lt"/>
                          <a:ea typeface="+mn-ea"/>
                          <a:cs typeface="+mn-cs"/>
                        </a:rPr>
                        <a:t>Despicable Me 3</a:t>
                      </a:r>
                      <a:endParaRPr lang="en-GB" dirty="0"/>
                    </a:p>
                  </a:txBody>
                  <a:tcPr/>
                </a:tc>
                <a:tc>
                  <a:txBody>
                    <a:bodyPr/>
                    <a:lstStyle/>
                    <a:p>
                      <a:r>
                        <a:rPr lang="en-GB" sz="1800" b="0" i="0" kern="1200" dirty="0">
                          <a:solidFill>
                            <a:schemeClr val="dk1"/>
                          </a:solidFill>
                          <a:effectLst/>
                          <a:latin typeface="+mn-lt"/>
                          <a:ea typeface="+mn-ea"/>
                          <a:cs typeface="+mn-cs"/>
                        </a:rPr>
                        <a:t>959,800,000</a:t>
                      </a:r>
                      <a:endParaRPr lang="en-GB" dirty="0"/>
                    </a:p>
                  </a:txBody>
                  <a:tcPr/>
                </a:tc>
                <a:tc>
                  <a:txBody>
                    <a:bodyPr/>
                    <a:lstStyle/>
                    <a:p>
                      <a:r>
                        <a:rPr lang="en-GB" sz="1800" b="0" i="0" kern="1200" dirty="0">
                          <a:solidFill>
                            <a:schemeClr val="dk1"/>
                          </a:solidFill>
                          <a:effectLst/>
                          <a:latin typeface="+mn-lt"/>
                          <a:ea typeface="+mn-ea"/>
                          <a:cs typeface="+mn-cs"/>
                        </a:rPr>
                        <a:t>75,000,000</a:t>
                      </a:r>
                      <a:endParaRPr lang="en-GB" dirty="0"/>
                    </a:p>
                  </a:txBody>
                  <a:tcPr/>
                </a:tc>
                <a:extLst>
                  <a:ext uri="{0D108BD9-81ED-4DB2-BD59-A6C34878D82A}">
                    <a16:rowId xmlns:a16="http://schemas.microsoft.com/office/drawing/2014/main" val="3408918432"/>
                  </a:ext>
                </a:extLst>
              </a:tr>
              <a:tr h="644914">
                <a:tc>
                  <a:txBody>
                    <a:bodyPr/>
                    <a:lstStyle/>
                    <a:p>
                      <a:r>
                        <a:rPr lang="en-US" sz="1800" b="0" i="0" kern="1200" dirty="0">
                          <a:solidFill>
                            <a:schemeClr val="dk1"/>
                          </a:solidFill>
                          <a:effectLst/>
                          <a:latin typeface="+mn-lt"/>
                          <a:ea typeface="+mn-ea"/>
                          <a:cs typeface="+mn-cs"/>
                        </a:rPr>
                        <a:t>Transformers: Dark of the Moon</a:t>
                      </a:r>
                      <a:endParaRPr lang="en-GB" dirty="0"/>
                    </a:p>
                  </a:txBody>
                  <a:tcPr/>
                </a:tc>
                <a:tc>
                  <a:txBody>
                    <a:bodyPr/>
                    <a:lstStyle/>
                    <a:p>
                      <a:r>
                        <a:rPr lang="en-GB" sz="1800" b="0" i="0" kern="1200" dirty="0">
                          <a:solidFill>
                            <a:schemeClr val="dk1"/>
                          </a:solidFill>
                          <a:effectLst/>
                          <a:latin typeface="+mn-lt"/>
                          <a:ea typeface="+mn-ea"/>
                          <a:cs typeface="+mn-cs"/>
                        </a:rPr>
                        <a:t>928,800,000</a:t>
                      </a:r>
                      <a:endParaRPr lang="en-GB" dirty="0"/>
                    </a:p>
                  </a:txBody>
                  <a:tcPr/>
                </a:tc>
                <a:tc>
                  <a:txBody>
                    <a:bodyPr/>
                    <a:lstStyle/>
                    <a:p>
                      <a:r>
                        <a:rPr lang="en-GB" sz="1800" b="0" i="0" kern="1200" dirty="0">
                          <a:solidFill>
                            <a:schemeClr val="dk1"/>
                          </a:solidFill>
                          <a:effectLst/>
                          <a:latin typeface="+mn-lt"/>
                          <a:ea typeface="+mn-ea"/>
                          <a:cs typeface="+mn-cs"/>
                        </a:rPr>
                        <a:t>195,000,000</a:t>
                      </a:r>
                      <a:endParaRPr lang="en-GB" dirty="0"/>
                    </a:p>
                  </a:txBody>
                  <a:tcPr/>
                </a:tc>
                <a:extLst>
                  <a:ext uri="{0D108BD9-81ED-4DB2-BD59-A6C34878D82A}">
                    <a16:rowId xmlns:a16="http://schemas.microsoft.com/office/drawing/2014/main" val="3974387915"/>
                  </a:ext>
                </a:extLst>
              </a:tr>
            </a:tbl>
          </a:graphicData>
        </a:graphic>
      </p:graphicFrame>
    </p:spTree>
    <p:extLst>
      <p:ext uri="{BB962C8B-B14F-4D97-AF65-F5344CB8AC3E}">
        <p14:creationId xmlns:p14="http://schemas.microsoft.com/office/powerpoint/2010/main" val="316834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conclusion</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In conclusion, the project provides valuable insights into the current trends and success factors in the movie industry. By leveraging the analysis of market data and understanding audience preferences, Microsoft can make informed decisions and develop a successful strategy for its movie studio. The recommendations to invest in high-rated movies, expand international distribution, and optimize movie runtimes align with industry trends and can contribute to Microsoft's success in the film industry.</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The visualizations provided in the project showcase key findings and enhance the understanding of the analysis. Visual representations of data are effective tools for conveying information and patterns, enabling Microsoft's decision-makers to grasp the insights quickly. By leveraging these insights and recommendations, Microsoft can position itself strategically in the movie industry, leveraging its resources, and making informed decisions that align with audience preferences and market trends. With a well-informed market analysis and a solid strategy in place, Microsoft's movie studio has the potential to achieve significant success and establish itself as a prominent player in the entertainment industry.</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239374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960653"/>
            <a:ext cx="5184648" cy="466344"/>
          </a:xfrm>
        </p:spPr>
        <p:txBody>
          <a:bodyPr rtlCol="0"/>
          <a:lstStyle/>
          <a:p>
            <a:pPr rtl="0"/>
            <a:r>
              <a:rPr lang="en-GB" sz="2800" b="0" i="0" u="none" strike="noStrike" kern="1200" cap="all" spc="400" normalizeH="0" dirty="0">
                <a:ln w="19050">
                  <a:solidFill>
                    <a:schemeClr val="accent6"/>
                  </a:solidFill>
                </a:ln>
                <a:noFill/>
                <a:effectLst/>
                <a:uLnTx/>
                <a:uFillTx/>
                <a:latin typeface="+mj-lt"/>
                <a:ea typeface="+mn-ea"/>
                <a:cs typeface="+mn-cs"/>
              </a:rPr>
              <a:t>recommendation</a:t>
            </a:r>
            <a:endParaRPr lang="en-GB"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1426996"/>
            <a:ext cx="8541974" cy="4929353"/>
          </a:xfrm>
        </p:spPr>
        <p:txBody>
          <a:bodyPr rtlCol="0">
            <a:normAutofit/>
          </a:bodyPr>
          <a:lstStyle/>
          <a:p>
            <a:pPr rtl="0"/>
            <a:r>
              <a:rPr lang="en-US" sz="1600" dirty="0"/>
              <a:t>Through exploratory data analysis, this project aims to identify market trends and key factors influencing box office success. The analysis provides actionable insights and recommendations for Microsoft's movie studio strategy. The following recommendations are based on the findings:</a:t>
            </a:r>
          </a:p>
          <a:p>
            <a:pPr marL="342900" indent="-342900" rtl="0">
              <a:buFont typeface="+mj-lt"/>
              <a:buAutoNum type="arabicPeriod"/>
            </a:pPr>
            <a:r>
              <a:rPr lang="en-US" sz="1600" dirty="0"/>
              <a:t>Invest in high-rated movies: The analysis reveals a positive correlation between movie ratings and box office success. Microsoft should prioritize producing and acquiring movies with higher average ratings. This can be achieved by investing in talented filmmakers, compelling scripts, and quality production to ensure audience appeal.</a:t>
            </a:r>
          </a:p>
          <a:p>
            <a:pPr marL="342900" indent="-342900" rtl="0">
              <a:buFont typeface="+mj-lt"/>
              <a:buAutoNum type="arabicPeriod"/>
            </a:pPr>
            <a:r>
              <a:rPr lang="en-US" sz="1600" dirty="0"/>
              <a:t>Expand international distribution: The analysis shows that foreign gross significantly impacts overall box office success. Microsoft should consider expanding international distribution efforts through strategic partnerships with international distributors, content localization, and targeted marketing campaigns. This will allow Microsoft to tap into the global market and maximize revenue potential.</a:t>
            </a:r>
            <a:endParaRPr lang="en-GB" sz="1600"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pic>
        <p:nvPicPr>
          <p:cNvPr id="12" name="Picture Placeholder 11">
            <a:extLst>
              <a:ext uri="{FF2B5EF4-FFF2-40B4-BE49-F238E27FC236}">
                <a16:creationId xmlns:a16="http://schemas.microsoft.com/office/drawing/2014/main" id="{57FF37A5-E51E-F5D8-2563-5221A8E78EF0}"/>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332431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913150"/>
            <a:ext cx="5184648" cy="466344"/>
          </a:xfrm>
        </p:spPr>
        <p:txBody>
          <a:bodyPr rtlCol="0"/>
          <a:lstStyle/>
          <a:p>
            <a:pPr rtl="0"/>
            <a:r>
              <a:rPr lang="en-GB" sz="2800" b="0" i="0" u="none" strike="noStrike" kern="1200" cap="all" spc="400" normalizeH="0" dirty="0">
                <a:ln w="19050">
                  <a:solidFill>
                    <a:schemeClr val="accent6"/>
                  </a:solidFill>
                </a:ln>
                <a:noFill/>
                <a:effectLst/>
                <a:uLnTx/>
                <a:uFillTx/>
                <a:latin typeface="+mj-lt"/>
                <a:ea typeface="+mn-ea"/>
                <a:cs typeface="+mn-cs"/>
              </a:rPr>
              <a:t>recommendation</a:t>
            </a:r>
            <a:endParaRPr lang="en-GB"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1593272"/>
            <a:ext cx="8541974" cy="4351578"/>
          </a:xfrm>
        </p:spPr>
        <p:txBody>
          <a:bodyPr rtlCol="0">
            <a:normAutofit/>
          </a:bodyPr>
          <a:lstStyle/>
          <a:p>
            <a:pPr marL="342900" indent="-342900" algn="l">
              <a:buFont typeface="+mj-lt"/>
              <a:buAutoNum type="arabicPeriod" startAt="3"/>
            </a:pPr>
            <a:r>
              <a:rPr lang="en-US" sz="1800" b="1" i="0" dirty="0">
                <a:solidFill>
                  <a:srgbClr val="E6EDF3"/>
                </a:solidFill>
                <a:effectLst/>
                <a:latin typeface="-apple-system"/>
              </a:rPr>
              <a:t>Optimize movie runtime:</a:t>
            </a:r>
            <a:r>
              <a:rPr lang="en-US" sz="1800" b="0" i="0" dirty="0">
                <a:solidFill>
                  <a:srgbClr val="E6EDF3"/>
                </a:solidFill>
                <a:effectLst/>
                <a:latin typeface="-apple-system"/>
              </a:rPr>
              <a:t> The analysis indicates a decreasing trend in movie runtimes over the years. Microsoft should carefully consider the optimal runtime of their movies based on audience preferences and market trends. Striking a balance between engaging storytelling and meeting audience expectations is crucial. By optimizing movie runtimes, Microsoft can deliver captivating and well-paced movies that resonate with the audience.</a:t>
            </a:r>
          </a:p>
          <a:p>
            <a:pPr algn="l"/>
            <a:r>
              <a:rPr lang="en-US" sz="1800" b="0" i="0" dirty="0">
                <a:solidFill>
                  <a:srgbClr val="E6EDF3"/>
                </a:solidFill>
                <a:effectLst/>
                <a:latin typeface="-apple-system"/>
              </a:rPr>
              <a:t>By following these recommendations, Microsoft can enhance its competitive position, increase the likelihood of achieving positive business outcomes, and establish a strong presence in the movie industry.</a:t>
            </a:r>
          </a:p>
          <a:p>
            <a:pPr rtl="0"/>
            <a:endParaRPr lang="en-GB"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122657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2620291" cy="365125"/>
          </a:xfrm>
        </p:spPr>
        <p:txBody>
          <a:bodyPr rtlCol="0">
            <a:normAutofit fontScale="92500"/>
          </a:bodyPr>
          <a:lstStyle/>
          <a:p>
            <a:pPr rtl="0"/>
            <a:r>
              <a:rPr lang="en-GB" dirty="0"/>
              <a:t>New studio research</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09"/>
            <a:ext cx="5589121" cy="3110061"/>
          </a:xfrm>
        </p:spPr>
        <p:txBody>
          <a:bodyPr rtlCol="0">
            <a:normAutofit/>
          </a:bodyPr>
          <a:lstStyle/>
          <a:p>
            <a:pPr rtl="0"/>
            <a:r>
              <a:rPr lang="en-US" sz="1600" dirty="0"/>
              <a:t>Microsoft sees all the big companies creating original video content and they want to get in on the fun. </a:t>
            </a:r>
          </a:p>
          <a:p>
            <a:pPr rtl="0"/>
            <a:r>
              <a:rPr lang="en-US" sz="1600" dirty="0"/>
              <a:t>They have decided to create a new movie studio, but they don’t know anything about creating movies. </a:t>
            </a:r>
          </a:p>
          <a:p>
            <a:pPr rtl="0"/>
            <a:r>
              <a:rPr lang="en-US" sz="1600" dirty="0"/>
              <a:t>I am charged with exploring what types of films are currently doing the best at the box office.</a:t>
            </a:r>
          </a:p>
          <a:p>
            <a:pPr rtl="0"/>
            <a:r>
              <a:rPr lang="en-US" sz="1600" dirty="0"/>
              <a:t>I then must then translate those findings into actionable insights that the head of Microsoft's new movie studio can use to help decide what type of films to create.</a:t>
            </a:r>
            <a:endParaRPr lang="en-GB" sz="1600" dirty="0"/>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Tree>
    <p:extLst>
      <p:ext uri="{BB962C8B-B14F-4D97-AF65-F5344CB8AC3E}">
        <p14:creationId xmlns:p14="http://schemas.microsoft.com/office/powerpoint/2010/main" val="61177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en-GB" dirty="0"/>
              <a:t>Solution</a:t>
            </a:r>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163783"/>
            <a:ext cx="2859091" cy="536536"/>
          </a:xfrm>
        </p:spPr>
        <p:txBody>
          <a:bodyPr rtlCol="0">
            <a:normAutofit/>
          </a:bodyPr>
          <a:lstStyle/>
          <a:p>
            <a:pPr rtl="0"/>
            <a:r>
              <a:rPr lang="en-GB" dirty="0"/>
              <a:t>identify top-grossing films</a:t>
            </a:r>
          </a:p>
        </p:txBody>
      </p:sp>
      <p:sp>
        <p:nvSpPr>
          <p:cNvPr id="22" name="Text Placeholder 21">
            <a:extLst>
              <a:ext uri="{FF2B5EF4-FFF2-40B4-BE49-F238E27FC236}">
                <a16:creationId xmlns:a16="http://schemas.microsoft.com/office/drawing/2014/main" id="{D8965C87-7536-4E22-B0DD-FE276F346FF8}"/>
              </a:ext>
            </a:extLst>
          </p:cNvPr>
          <p:cNvSpPr>
            <a:spLocks noGrp="1"/>
          </p:cNvSpPr>
          <p:nvPr>
            <p:ph type="body" sz="quarter" idx="16"/>
          </p:nvPr>
        </p:nvSpPr>
        <p:spPr>
          <a:xfrm>
            <a:off x="8552655" y="1163783"/>
            <a:ext cx="2859090" cy="365125"/>
          </a:xfrm>
        </p:spPr>
        <p:txBody>
          <a:bodyPr rtlCol="0"/>
          <a:lstStyle/>
          <a:p>
            <a:pPr rtl="0"/>
            <a:r>
              <a:rPr lang="en-GB" dirty="0"/>
              <a:t>Identify top genres</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rtlCol="0">
            <a:normAutofit/>
          </a:bodyPr>
          <a:lstStyle/>
          <a:p>
            <a:pPr rtl="0"/>
            <a:r>
              <a:rPr lang="en-GB" dirty="0"/>
              <a:t>Identifying the top-grossing films helps Microsoft gauge the industry standard in film making.</a:t>
            </a:r>
          </a:p>
        </p:txBody>
      </p:sp>
      <p:sp>
        <p:nvSpPr>
          <p:cNvPr id="37" name="Text Placeholder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rtlCol="0"/>
          <a:lstStyle/>
          <a:p>
            <a:pPr rtl="0"/>
            <a:r>
              <a:rPr lang="en-GB" dirty="0"/>
              <a:t>Identifying the top genres helps Microsoft make a decision on genres to prioritise.</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51493"/>
            <a:ext cx="2859089" cy="365125"/>
          </a:xfrm>
        </p:spPr>
        <p:txBody>
          <a:bodyPr rtlCol="0">
            <a:normAutofit/>
          </a:bodyPr>
          <a:lstStyle/>
          <a:p>
            <a:pPr rtl="0"/>
            <a:r>
              <a:rPr lang="en-GB" dirty="0"/>
              <a:t>Identify best runtime</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rtlCol="0"/>
          <a:lstStyle/>
          <a:p>
            <a:pPr rtl="0"/>
            <a:r>
              <a:rPr lang="en-GB" dirty="0"/>
              <a:t>Market trend</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rtlCol="0"/>
          <a:lstStyle/>
          <a:p>
            <a:pPr rtl="0"/>
            <a:r>
              <a:rPr lang="en-GB" dirty="0"/>
              <a:t>Identifying the best runtime minutes will help Microsoft moderate their runtime minutes effectively.</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rtlCol="0">
            <a:normAutofit/>
          </a:bodyPr>
          <a:lstStyle/>
          <a:p>
            <a:pPr rtl="0"/>
            <a:r>
              <a:rPr lang="en-GB" dirty="0"/>
              <a:t>Researching the market trends will help Microsoft know more about the audience preferences in order to tailor-make them.</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Tree>
    <p:extLst>
      <p:ext uri="{BB962C8B-B14F-4D97-AF65-F5344CB8AC3E}">
        <p14:creationId xmlns:p14="http://schemas.microsoft.com/office/powerpoint/2010/main" val="414789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fontScale="92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With the rise of major corporations producing their own unique video content, Microsoft recognizes the opportunity to establish its own movie studio.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However, lacking knowledge in the realm of filmmaking, Microsoft needs to gain insights into the types of films that are currently performing well at the box office.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The objective is to analyze market trends and identify key factors contributing to movie success, ultimately guiding Microsoft in developing a successful strategy for its entry into the movie industry.</a:t>
            </a:r>
            <a:endParaRPr kumimoji="0" lang="en-GB" sz="20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4" name="Text Placeholder 13">
            <a:extLst>
              <a:ext uri="{FF2B5EF4-FFF2-40B4-BE49-F238E27FC236}">
                <a16:creationId xmlns:a16="http://schemas.microsoft.com/office/drawing/2014/main" id="{4C2C5E25-B49B-FED7-26C3-64C097D754E3}"/>
              </a:ext>
            </a:extLst>
          </p:cNvPr>
          <p:cNvSpPr>
            <a:spLocks noGrp="1"/>
          </p:cNvSpPr>
          <p:nvPr>
            <p:ph type="body" sz="quarter" idx="36"/>
          </p:nvPr>
        </p:nvSpPr>
        <p:spPr>
          <a:xfrm>
            <a:off x="823744" y="1029751"/>
            <a:ext cx="5007023" cy="448769"/>
          </a:xfrm>
        </p:spPr>
        <p:txBody>
          <a:bodyPr/>
          <a:lstStyle/>
          <a:p>
            <a:r>
              <a:rPr lang="en-GB" dirty="0"/>
              <a:t>Project Overview</a:t>
            </a:r>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6265847" y="1029750"/>
            <a:ext cx="4993148" cy="448769"/>
          </a:xfrm>
        </p:spPr>
        <p:txBody>
          <a:bodyPr/>
          <a:lstStyle/>
          <a:p>
            <a:r>
              <a:rPr lang="en-GB" dirty="0"/>
              <a:t>Business Problem</a:t>
            </a:r>
          </a:p>
          <a:p>
            <a:endParaRPr lang="en-GB" dirty="0"/>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213205"/>
          </a:xfrm>
        </p:spPr>
        <p:txBody>
          <a:bodyPr>
            <a:normAutofit/>
          </a:bodyPr>
          <a:lstStyle/>
          <a:p>
            <a:r>
              <a:rPr lang="en-US" sz="2000" dirty="0"/>
              <a:t>The aim of this project is to analyze the factors contributing to the success of movies at the box office and provide actionable insights for Microsoft's newly established movie studio. </a:t>
            </a:r>
          </a:p>
          <a:p>
            <a:r>
              <a:rPr lang="en-US" sz="2000" dirty="0"/>
              <a:t>Microsoft intends to enter the film industry but lacks expertise in movie production. </a:t>
            </a:r>
          </a:p>
          <a:p>
            <a:r>
              <a:rPr lang="en-US" sz="2000" dirty="0"/>
              <a:t>Therefore, understanding the current trends and successful strategies in the movie industry is crucial for making informed decisions and determining the most suitable genres for their film projects.</a:t>
            </a:r>
            <a:endParaRPr lang="en-GB" sz="2000" dirty="0"/>
          </a:p>
        </p:txBody>
      </p:sp>
    </p:spTree>
    <p:extLst>
      <p:ext uri="{BB962C8B-B14F-4D97-AF65-F5344CB8AC3E}">
        <p14:creationId xmlns:p14="http://schemas.microsoft.com/office/powerpoint/2010/main" val="121605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9303" y="1109781"/>
            <a:ext cx="5334461" cy="2071579"/>
          </a:xfrm>
        </p:spPr>
        <p:txBody>
          <a:bodyPr rtlCol="0">
            <a:normAutofit/>
          </a:bodyPr>
          <a:lstStyle/>
          <a:p>
            <a:pPr rtl="0"/>
            <a:r>
              <a:rPr lang="en-GB" sz="1800" dirty="0"/>
              <a:t>These movies with the most votes show that they captured the audience.</a:t>
            </a:r>
          </a:p>
          <a:p>
            <a:pPr rtl="0"/>
            <a:r>
              <a:rPr lang="en-GB" sz="1800" dirty="0"/>
              <a:t>This shows the movies received the most feedback and are worth Microsoft's consideration for the new movie.</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Top Ten Movies by Number of Votes</a:t>
            </a:r>
            <a:endParaRPr lang="en-GB" dirty="0"/>
          </a:p>
        </p:txBody>
      </p:sp>
      <p:pic>
        <p:nvPicPr>
          <p:cNvPr id="5" name="Picture 4">
            <a:extLst>
              <a:ext uri="{FF2B5EF4-FFF2-40B4-BE49-F238E27FC236}">
                <a16:creationId xmlns:a16="http://schemas.microsoft.com/office/drawing/2014/main" id="{706A29D2-D41E-0994-B152-EEB645BBE7DA}"/>
              </a:ext>
            </a:extLst>
          </p:cNvPr>
          <p:cNvPicPr>
            <a:picLocks noChangeAspect="1"/>
          </p:cNvPicPr>
          <p:nvPr/>
        </p:nvPicPr>
        <p:blipFill>
          <a:blip r:embed="rId3"/>
          <a:srcRect/>
          <a:stretch/>
        </p:blipFill>
        <p:spPr>
          <a:xfrm>
            <a:off x="486779" y="1109781"/>
            <a:ext cx="5094624" cy="5246570"/>
          </a:xfrm>
          <a:prstGeom prst="rect">
            <a:avLst/>
          </a:prstGeom>
        </p:spPr>
      </p:pic>
      <p:sp>
        <p:nvSpPr>
          <p:cNvPr id="2" name="Text Placeholder 40">
            <a:extLst>
              <a:ext uri="{FF2B5EF4-FFF2-40B4-BE49-F238E27FC236}">
                <a16:creationId xmlns:a16="http://schemas.microsoft.com/office/drawing/2014/main" id="{3212FDE8-11A7-092A-516C-DBD34CF222CC}"/>
              </a:ext>
            </a:extLst>
          </p:cNvPr>
          <p:cNvSpPr txBox="1">
            <a:spLocks/>
          </p:cNvSpPr>
          <p:nvPr/>
        </p:nvSpPr>
        <p:spPr>
          <a:xfrm>
            <a:off x="5819303" y="3203884"/>
            <a:ext cx="5334461" cy="2071579"/>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GB" sz="1800" b="0" i="0" u="none" strike="noStrike" kern="1200" cap="none" spc="100" normalizeH="0" baseline="0" noProof="0" dirty="0">
                <a:ln>
                  <a:noFill/>
                </a:ln>
                <a:solidFill>
                  <a:prstClr val="white"/>
                </a:solidFill>
                <a:effectLst/>
                <a:uLnTx/>
                <a:uFillTx/>
                <a:latin typeface="Bierstadt"/>
                <a:ea typeface="+mn-ea"/>
                <a:cs typeface="+mn-cs"/>
              </a:rPr>
              <a:t>The findings show Inception as the most-voted movie, followed by The Dark Knight Rises, Interstellar, Django Unchained, The Wolf of Wall Street, Shutter Island, Guardians of the Galaxy, Deadpool, The Hunger Games and Mad Max: Fury Road.</a:t>
            </a:r>
          </a:p>
        </p:txBody>
      </p:sp>
    </p:spTree>
    <p:extLst>
      <p:ext uri="{BB962C8B-B14F-4D97-AF65-F5344CB8AC3E}">
        <p14:creationId xmlns:p14="http://schemas.microsoft.com/office/powerpoint/2010/main" val="101550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207016" y="1609772"/>
            <a:ext cx="4975957" cy="2784098"/>
          </a:xfrm>
        </p:spPr>
        <p:txBody>
          <a:bodyPr rtlCol="0">
            <a:normAutofit/>
          </a:bodyPr>
          <a:lstStyle/>
          <a:p>
            <a:pPr rtl="0"/>
            <a:r>
              <a:rPr lang="en-GB" sz="1800" dirty="0"/>
              <a:t>These are the genres with the highest domestic and foreign gross showing that they performed well in the market.</a:t>
            </a:r>
          </a:p>
          <a:p>
            <a:pPr rtl="0"/>
            <a:r>
              <a:rPr lang="en-GB" sz="1800" dirty="0"/>
              <a:t>Microsoft should consider these top-grossing genres.</a:t>
            </a:r>
          </a:p>
          <a:p>
            <a:pPr rtl="0"/>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rtl="0"/>
            <a:r>
              <a:rPr lang="en-US" dirty="0"/>
              <a:t>Top Performing Genres by Domestic and Foreign Gross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tretch>
            <a:fillRect/>
          </a:stretch>
        </p:blipFill>
        <p:spPr>
          <a:xfrm>
            <a:off x="243833" y="1633527"/>
            <a:ext cx="5852167" cy="3694622"/>
          </a:xfrm>
          <a:prstGeom prst="rect">
            <a:avLst/>
          </a:prstGeom>
        </p:spPr>
      </p:pic>
    </p:spTree>
    <p:extLst>
      <p:ext uri="{BB962C8B-B14F-4D97-AF65-F5344CB8AC3E}">
        <p14:creationId xmlns:p14="http://schemas.microsoft.com/office/powerpoint/2010/main" val="321010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207016" y="1329510"/>
            <a:ext cx="4975957" cy="1171533"/>
          </a:xfrm>
        </p:spPr>
        <p:txBody>
          <a:bodyPr rtlCol="0">
            <a:normAutofit/>
          </a:bodyPr>
          <a:lstStyle/>
          <a:p>
            <a:pPr rtl="0"/>
            <a:r>
              <a:rPr lang="en-GB" sz="1800" dirty="0"/>
              <a:t>These are the titles with the highest domestic and foreign gross showing that they performed very well in the market.</a:t>
            </a:r>
          </a:p>
          <a:p>
            <a:pPr rtl="0"/>
            <a:endParaRPr lang="en-GB"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207016" y="2483225"/>
            <a:ext cx="5536749" cy="3250590"/>
          </a:xfrm>
        </p:spPr>
        <p:txBody>
          <a:bodyPr rtlCol="0">
            <a:noAutofit/>
          </a:bodyPr>
          <a:lstStyle/>
          <a:p>
            <a:pPr rtl="0"/>
            <a:endParaRPr lang="en-GB" dirty="0"/>
          </a:p>
          <a:p>
            <a:pPr rtl="0"/>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Top grossing titles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69922" y="1221940"/>
            <a:ext cx="5726078" cy="4511874"/>
          </a:xfrm>
          <a:prstGeom prst="rect">
            <a:avLst/>
          </a:prstGeom>
        </p:spPr>
      </p:pic>
      <p:graphicFrame>
        <p:nvGraphicFramePr>
          <p:cNvPr id="4" name="Table 4">
            <a:extLst>
              <a:ext uri="{FF2B5EF4-FFF2-40B4-BE49-F238E27FC236}">
                <a16:creationId xmlns:a16="http://schemas.microsoft.com/office/drawing/2014/main" id="{E945591B-7C81-747F-DEBD-CC4133899FBC}"/>
              </a:ext>
            </a:extLst>
          </p:cNvPr>
          <p:cNvGraphicFramePr>
            <a:graphicFrameLocks noGrp="1"/>
          </p:cNvGraphicFramePr>
          <p:nvPr/>
        </p:nvGraphicFramePr>
        <p:xfrm>
          <a:off x="6207016" y="2599760"/>
          <a:ext cx="5870190" cy="3134052"/>
        </p:xfrm>
        <a:graphic>
          <a:graphicData uri="http://schemas.openxmlformats.org/drawingml/2006/table">
            <a:tbl>
              <a:tblPr firstRow="1" bandRow="1">
                <a:tableStyleId>{5C22544A-7EE6-4342-B048-85BDC9FD1C3A}</a:tableStyleId>
              </a:tblPr>
              <a:tblGrid>
                <a:gridCol w="1956730">
                  <a:extLst>
                    <a:ext uri="{9D8B030D-6E8A-4147-A177-3AD203B41FA5}">
                      <a16:colId xmlns:a16="http://schemas.microsoft.com/office/drawing/2014/main" val="1658434664"/>
                    </a:ext>
                  </a:extLst>
                </a:gridCol>
                <a:gridCol w="1956730">
                  <a:extLst>
                    <a:ext uri="{9D8B030D-6E8A-4147-A177-3AD203B41FA5}">
                      <a16:colId xmlns:a16="http://schemas.microsoft.com/office/drawing/2014/main" val="1743106248"/>
                    </a:ext>
                  </a:extLst>
                </a:gridCol>
                <a:gridCol w="1956730">
                  <a:extLst>
                    <a:ext uri="{9D8B030D-6E8A-4147-A177-3AD203B41FA5}">
                      <a16:colId xmlns:a16="http://schemas.microsoft.com/office/drawing/2014/main" val="2329968698"/>
                    </a:ext>
                  </a:extLst>
                </a:gridCol>
              </a:tblGrid>
              <a:tr h="664799">
                <a:tc>
                  <a:txBody>
                    <a:bodyPr/>
                    <a:lstStyle/>
                    <a:p>
                      <a:r>
                        <a:rPr lang="en-US" sz="1800" dirty="0"/>
                        <a:t>Title</a:t>
                      </a:r>
                      <a:endParaRPr lang="en-GB" sz="1800" dirty="0"/>
                    </a:p>
                  </a:txBody>
                  <a:tcPr/>
                </a:tc>
                <a:tc>
                  <a:txBody>
                    <a:bodyPr/>
                    <a:lstStyle/>
                    <a:p>
                      <a:r>
                        <a:rPr lang="en-US" sz="1800" dirty="0"/>
                        <a:t>Domestic gross(in USD)</a:t>
                      </a:r>
                      <a:endParaRPr lang="en-GB" sz="1800" dirty="0"/>
                    </a:p>
                  </a:txBody>
                  <a:tcPr/>
                </a:tc>
                <a:tc>
                  <a:txBody>
                    <a:bodyPr/>
                    <a:lstStyle/>
                    <a:p>
                      <a:r>
                        <a:rPr lang="en-US" sz="1800" dirty="0"/>
                        <a:t>Foreign gross(in USD)</a:t>
                      </a:r>
                      <a:endParaRPr lang="en-GB" sz="1800" dirty="0"/>
                    </a:p>
                  </a:txBody>
                  <a:tcPr/>
                </a:tc>
                <a:extLst>
                  <a:ext uri="{0D108BD9-81ED-4DB2-BD59-A6C34878D82A}">
                    <a16:rowId xmlns:a16="http://schemas.microsoft.com/office/drawing/2014/main" val="2947573602"/>
                  </a:ext>
                </a:extLst>
              </a:tr>
              <a:tr h="379885">
                <a:tc>
                  <a:txBody>
                    <a:bodyPr/>
                    <a:lstStyle/>
                    <a:p>
                      <a:r>
                        <a:rPr lang="en-GB" sz="1800" dirty="0"/>
                        <a:t>Black Panther</a:t>
                      </a:r>
                    </a:p>
                  </a:txBody>
                  <a:tcPr/>
                </a:tc>
                <a:tc>
                  <a:txBody>
                    <a:bodyPr/>
                    <a:lstStyle/>
                    <a:p>
                      <a:r>
                        <a:rPr lang="en-GB" sz="1800" dirty="0"/>
                        <a:t>700,100,000.0</a:t>
                      </a:r>
                    </a:p>
                  </a:txBody>
                  <a:tcPr/>
                </a:tc>
                <a:tc>
                  <a:txBody>
                    <a:bodyPr/>
                    <a:lstStyle/>
                    <a:p>
                      <a:r>
                        <a:rPr lang="en-GB" sz="1800" dirty="0">
                          <a:effectLst/>
                        </a:rPr>
                        <a:t>646,900,000.0</a:t>
                      </a:r>
                    </a:p>
                  </a:txBody>
                  <a:tcPr marL="76200" marR="76200" marT="38100" marB="38100" anchor="ctr"/>
                </a:tc>
                <a:extLst>
                  <a:ext uri="{0D108BD9-81ED-4DB2-BD59-A6C34878D82A}">
                    <a16:rowId xmlns:a16="http://schemas.microsoft.com/office/drawing/2014/main" val="3051827924"/>
                  </a:ext>
                </a:extLst>
              </a:tr>
              <a:tr h="664799">
                <a:tc>
                  <a:txBody>
                    <a:bodyPr/>
                    <a:lstStyle/>
                    <a:p>
                      <a:r>
                        <a:rPr lang="en-US" sz="1800" dirty="0"/>
                        <a:t>Star Wars: The Last Jedi</a:t>
                      </a:r>
                      <a:endParaRPr lang="en-GB" sz="1800" dirty="0"/>
                    </a:p>
                  </a:txBody>
                  <a:tcPr/>
                </a:tc>
                <a:tc>
                  <a:txBody>
                    <a:bodyPr/>
                    <a:lstStyle/>
                    <a:p>
                      <a:r>
                        <a:rPr lang="en-GB" sz="1800" dirty="0"/>
                        <a:t>620,200,000.0</a:t>
                      </a:r>
                    </a:p>
                  </a:txBody>
                  <a:tcPr/>
                </a:tc>
                <a:tc>
                  <a:txBody>
                    <a:bodyPr/>
                    <a:lstStyle/>
                    <a:p>
                      <a:r>
                        <a:rPr lang="en-GB" sz="1800" b="0" i="0" kern="1200" dirty="0">
                          <a:solidFill>
                            <a:schemeClr val="dk1"/>
                          </a:solidFill>
                          <a:effectLst/>
                          <a:latin typeface="+mn-lt"/>
                          <a:ea typeface="+mn-ea"/>
                          <a:cs typeface="+mn-cs"/>
                        </a:rPr>
                        <a:t>712,400,000.0</a:t>
                      </a:r>
                      <a:endParaRPr lang="en-GB" sz="1800" dirty="0"/>
                    </a:p>
                  </a:txBody>
                  <a:tcPr/>
                </a:tc>
                <a:extLst>
                  <a:ext uri="{0D108BD9-81ED-4DB2-BD59-A6C34878D82A}">
                    <a16:rowId xmlns:a16="http://schemas.microsoft.com/office/drawing/2014/main" val="544574817"/>
                  </a:ext>
                </a:extLst>
              </a:tr>
              <a:tr h="379885">
                <a:tc>
                  <a:txBody>
                    <a:bodyPr/>
                    <a:lstStyle/>
                    <a:p>
                      <a:r>
                        <a:rPr lang="en-GB" sz="1800" dirty="0"/>
                        <a:t>Incredibles 2</a:t>
                      </a:r>
                    </a:p>
                  </a:txBody>
                  <a:tcPr/>
                </a:tc>
                <a:tc>
                  <a:txBody>
                    <a:bodyPr/>
                    <a:lstStyle/>
                    <a:p>
                      <a:r>
                        <a:rPr lang="en-GB" sz="1800" dirty="0"/>
                        <a:t>608,600,000.0</a:t>
                      </a:r>
                    </a:p>
                  </a:txBody>
                  <a:tcPr/>
                </a:tc>
                <a:tc>
                  <a:txBody>
                    <a:bodyPr/>
                    <a:lstStyle/>
                    <a:p>
                      <a:r>
                        <a:rPr lang="en-GB" sz="1800" b="0" i="0" kern="1200" dirty="0">
                          <a:solidFill>
                            <a:schemeClr val="dk1"/>
                          </a:solidFill>
                          <a:effectLst/>
                          <a:latin typeface="+mn-lt"/>
                          <a:ea typeface="+mn-ea"/>
                          <a:cs typeface="+mn-cs"/>
                        </a:rPr>
                        <a:t>634,200,000.0</a:t>
                      </a:r>
                      <a:endParaRPr lang="en-GB" sz="1800" dirty="0"/>
                    </a:p>
                  </a:txBody>
                  <a:tcPr/>
                </a:tc>
                <a:extLst>
                  <a:ext uri="{0D108BD9-81ED-4DB2-BD59-A6C34878D82A}">
                    <a16:rowId xmlns:a16="http://schemas.microsoft.com/office/drawing/2014/main" val="69132166"/>
                  </a:ext>
                </a:extLst>
              </a:tr>
              <a:tr h="664799">
                <a:tc>
                  <a:txBody>
                    <a:bodyPr/>
                    <a:lstStyle/>
                    <a:p>
                      <a:r>
                        <a:rPr lang="en-US" sz="1800" dirty="0"/>
                        <a:t>Rogue One: A Star Wars Story</a:t>
                      </a:r>
                      <a:endParaRPr lang="en-GB" sz="1800" dirty="0"/>
                    </a:p>
                  </a:txBody>
                  <a:tcPr/>
                </a:tc>
                <a:tc>
                  <a:txBody>
                    <a:bodyPr/>
                    <a:lstStyle/>
                    <a:p>
                      <a:r>
                        <a:rPr lang="en-GB" sz="1800" dirty="0"/>
                        <a:t>532,200,000.0</a:t>
                      </a:r>
                    </a:p>
                  </a:txBody>
                  <a:tcPr/>
                </a:tc>
                <a:tc>
                  <a:txBody>
                    <a:bodyPr/>
                    <a:lstStyle/>
                    <a:p>
                      <a:r>
                        <a:rPr lang="en-GB" sz="1800" b="0" i="0" kern="1200" dirty="0">
                          <a:solidFill>
                            <a:schemeClr val="dk1"/>
                          </a:solidFill>
                          <a:effectLst/>
                          <a:latin typeface="+mn-lt"/>
                          <a:ea typeface="+mn-ea"/>
                          <a:cs typeface="+mn-cs"/>
                        </a:rPr>
                        <a:t>523,900,000.0</a:t>
                      </a:r>
                      <a:endParaRPr lang="en-GB" sz="1800" dirty="0"/>
                    </a:p>
                  </a:txBody>
                  <a:tcPr/>
                </a:tc>
                <a:extLst>
                  <a:ext uri="{0D108BD9-81ED-4DB2-BD59-A6C34878D82A}">
                    <a16:rowId xmlns:a16="http://schemas.microsoft.com/office/drawing/2014/main" val="720130014"/>
                  </a:ext>
                </a:extLst>
              </a:tr>
              <a:tr h="379885">
                <a:tc>
                  <a:txBody>
                    <a:bodyPr/>
                    <a:lstStyle/>
                    <a:p>
                      <a:r>
                        <a:rPr lang="en-GB" sz="1800" dirty="0"/>
                        <a:t>Finding Dory</a:t>
                      </a:r>
                    </a:p>
                  </a:txBody>
                  <a:tcPr/>
                </a:tc>
                <a:tc>
                  <a:txBody>
                    <a:bodyPr/>
                    <a:lstStyle/>
                    <a:p>
                      <a:r>
                        <a:rPr lang="en-GB" sz="1800" dirty="0"/>
                        <a:t>486,300,000.0</a:t>
                      </a:r>
                    </a:p>
                  </a:txBody>
                  <a:tcPr/>
                </a:tc>
                <a:tc>
                  <a:txBody>
                    <a:bodyPr/>
                    <a:lstStyle/>
                    <a:p>
                      <a:r>
                        <a:rPr lang="en-GB" sz="1800" b="0" i="0" kern="1200" dirty="0">
                          <a:solidFill>
                            <a:schemeClr val="dk1"/>
                          </a:solidFill>
                          <a:effectLst/>
                          <a:latin typeface="+mn-lt"/>
                          <a:ea typeface="+mn-ea"/>
                          <a:cs typeface="+mn-cs"/>
                        </a:rPr>
                        <a:t>542,300,000.0</a:t>
                      </a:r>
                      <a:endParaRPr lang="en-GB" sz="1800" dirty="0"/>
                    </a:p>
                  </a:txBody>
                  <a:tcPr/>
                </a:tc>
                <a:extLst>
                  <a:ext uri="{0D108BD9-81ED-4DB2-BD59-A6C34878D82A}">
                    <a16:rowId xmlns:a16="http://schemas.microsoft.com/office/drawing/2014/main" val="2980064929"/>
                  </a:ext>
                </a:extLst>
              </a:tr>
            </a:tbl>
          </a:graphicData>
        </a:graphic>
      </p:graphicFrame>
    </p:spTree>
    <p:extLst>
      <p:ext uri="{BB962C8B-B14F-4D97-AF65-F5344CB8AC3E}">
        <p14:creationId xmlns:p14="http://schemas.microsoft.com/office/powerpoint/2010/main" val="175341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457704" y="1348755"/>
            <a:ext cx="4029415" cy="2231694"/>
          </a:xfrm>
        </p:spPr>
        <p:txBody>
          <a:bodyPr rtlCol="0">
            <a:normAutofit fontScale="92500"/>
          </a:bodyPr>
          <a:lstStyle/>
          <a:p>
            <a:pPr rtl="0"/>
            <a:r>
              <a:rPr lang="en-GB" sz="1800" dirty="0"/>
              <a:t>These are the titles with the highest revenue return showing that they earned very high returns compared to their production budget.</a:t>
            </a:r>
          </a:p>
          <a:p>
            <a:pPr rtl="0"/>
            <a:r>
              <a:rPr lang="en-GB" sz="1800" dirty="0"/>
              <a:t>This shows they were a success base on their box office numbers.</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Titles with highest revenue</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298400" y="1348755"/>
            <a:ext cx="6921798" cy="4160490"/>
          </a:xfrm>
          <a:prstGeom prst="rect">
            <a:avLst/>
          </a:prstGeom>
        </p:spPr>
      </p:pic>
    </p:spTree>
    <p:extLst>
      <p:ext uri="{BB962C8B-B14F-4D97-AF65-F5344CB8AC3E}">
        <p14:creationId xmlns:p14="http://schemas.microsoft.com/office/powerpoint/2010/main" val="1357150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457704" y="1348755"/>
            <a:ext cx="4029415" cy="2510726"/>
          </a:xfrm>
        </p:spPr>
        <p:txBody>
          <a:bodyPr rtlCol="0">
            <a:normAutofit lnSpcReduction="10000"/>
          </a:bodyPr>
          <a:lstStyle/>
          <a:p>
            <a:pPr rtl="0"/>
            <a:r>
              <a:rPr lang="en-GB" sz="1800" dirty="0"/>
              <a:t>These are the genres with the highest revenue return showing that they were relatively highly rated.</a:t>
            </a:r>
          </a:p>
          <a:p>
            <a:pPr rtl="0"/>
            <a:r>
              <a:rPr lang="en-GB" sz="1800" dirty="0"/>
              <a:t>This shows they were the most rated hence most preferred by viewers.</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Titles with highest average rating</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srcRect/>
          <a:stretch/>
        </p:blipFill>
        <p:spPr>
          <a:xfrm>
            <a:off x="344732" y="1348755"/>
            <a:ext cx="6829133" cy="4160490"/>
          </a:xfrm>
          <a:prstGeom prst="rect">
            <a:avLst/>
          </a:prstGeom>
        </p:spPr>
      </p:pic>
    </p:spTree>
    <p:extLst>
      <p:ext uri="{BB962C8B-B14F-4D97-AF65-F5344CB8AC3E}">
        <p14:creationId xmlns:p14="http://schemas.microsoft.com/office/powerpoint/2010/main" val="3792812158"/>
      </p:ext>
    </p:extLst>
  </p:cSld>
  <p:clrMapOvr>
    <a:masterClrMapping/>
  </p:clrMapOvr>
</p:sld>
</file>

<file path=ppt/theme/theme1.xml><?xml version="1.0" encoding="utf-8"?>
<a:theme xmlns:a="http://schemas.openxmlformats.org/drawingml/2006/main" name="1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1407</Words>
  <Application>Microsoft Office PowerPoint</Application>
  <PresentationFormat>Widescreen</PresentationFormat>
  <Paragraphs>169</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-apple-system</vt:lpstr>
      <vt:lpstr>Arial</vt:lpstr>
      <vt:lpstr>Bierstadt</vt:lpstr>
      <vt:lpstr>Calibri</vt:lpstr>
      <vt:lpstr>Courier New</vt:lpstr>
      <vt:lpstr>Posterama</vt:lpstr>
      <vt:lpstr>Posterama Bold</vt:lpstr>
      <vt:lpstr>1_Office Theme</vt:lpstr>
      <vt:lpstr>Microsoft Movie Studio Market Analysis and Strategy for Success</vt:lpstr>
      <vt:lpstr>Problem</vt:lpstr>
      <vt:lpstr>Solution</vt:lpstr>
      <vt:lpstr>PowerPoint Presentation</vt:lpstr>
      <vt:lpstr>Top Ten Movies by Number of Votes</vt:lpstr>
      <vt:lpstr>Top Performing Genres by Domestic and Foreign Gross</vt:lpstr>
      <vt:lpstr>Top grossing titles</vt:lpstr>
      <vt:lpstr>Titles with highest revenue</vt:lpstr>
      <vt:lpstr>Titles with highest average rating</vt:lpstr>
      <vt:lpstr>average rating of the titles against the number of votes they received</vt:lpstr>
      <vt:lpstr>average rating of the titles against the number of votes they received</vt:lpstr>
      <vt:lpstr>average rating of the titles against the foreign gross</vt:lpstr>
      <vt:lpstr>average rating of the titles against the domestic gross</vt:lpstr>
      <vt:lpstr>Number of Movies by Start Year</vt:lpstr>
      <vt:lpstr>Average runtime over the years</vt:lpstr>
      <vt:lpstr>films that amassed the highest revenue</vt:lpstr>
      <vt:lpstr>PowerPoint Presentation</vt:lpstr>
      <vt:lpstr>recommendation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Randell Mwania</dc:creator>
  <cp:lastModifiedBy>Randell Mwania</cp:lastModifiedBy>
  <cp:revision>2</cp:revision>
  <dcterms:created xsi:type="dcterms:W3CDTF">2023-06-04T08:33:36Z</dcterms:created>
  <dcterms:modified xsi:type="dcterms:W3CDTF">2023-06-04T08:34:23Z</dcterms:modified>
</cp:coreProperties>
</file>